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70" r:id="rId6"/>
    <p:sldId id="269" r:id="rId7"/>
    <p:sldId id="268" r:id="rId8"/>
    <p:sldId id="266" r:id="rId9"/>
    <p:sldId id="265" r:id="rId10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 snapToGrid="0" showGuides="1">
      <p:cViewPr>
        <p:scale>
          <a:sx n="110" d="100"/>
          <a:sy n="110" d="100"/>
        </p:scale>
        <p:origin x="50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400">
                <a:latin typeface="Century Gothic" panose="020B0502020202020204" pitchFamily="34" charset="0"/>
              </a:rPr>
              <a:t>По количеству подписанных ДГ,кол-во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074935666038544"/>
          <c:y val="0.11534437955244828"/>
          <c:w val="0.49663193877166312"/>
          <c:h val="0.84838242046209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Лист1!$C$3:$C$21</c:f>
              <c:strCache>
                <c:ptCount val="19"/>
                <c:pt idx="0">
                  <c:v>Жетысуская область</c:v>
                </c:pt>
                <c:pt idx="1">
                  <c:v>Туркестанская область</c:v>
                </c:pt>
                <c:pt idx="2">
                  <c:v>Абайская область</c:v>
                </c:pt>
                <c:pt idx="3">
                  <c:v>г.Шымкент</c:v>
                </c:pt>
                <c:pt idx="4">
                  <c:v>Атырауская область</c:v>
                </c:pt>
                <c:pt idx="5">
                  <c:v>Кызылординская область</c:v>
                </c:pt>
                <c:pt idx="6">
                  <c:v>Жамбылская область</c:v>
                </c:pt>
                <c:pt idx="7">
                  <c:v>Мангистауская область</c:v>
                </c:pt>
                <c:pt idx="8">
                  <c:v>ЗКО</c:v>
                </c:pt>
                <c:pt idx="9">
                  <c:v>Карагандинская область</c:v>
                </c:pt>
                <c:pt idx="10">
                  <c:v>Акмолинская область</c:v>
                </c:pt>
                <c:pt idx="11">
                  <c:v>Алматинская область</c:v>
                </c:pt>
                <c:pt idx="12">
                  <c:v>Павлодарская область</c:v>
                </c:pt>
                <c:pt idx="13">
                  <c:v>Актюбинская область</c:v>
                </c:pt>
                <c:pt idx="14">
                  <c:v>Костанайская область</c:v>
                </c:pt>
                <c:pt idx="15">
                  <c:v>СКО</c:v>
                </c:pt>
                <c:pt idx="16">
                  <c:v>г.Астана</c:v>
                </c:pt>
                <c:pt idx="17">
                  <c:v>ВКО</c:v>
                </c:pt>
                <c:pt idx="18">
                  <c:v>г.Алматы</c:v>
                </c:pt>
              </c:strCache>
            </c:strRef>
          </c:cat>
          <c:val>
            <c:numRef>
              <c:f>Лист1!$D$3:$D$21</c:f>
              <c:numCache>
                <c:formatCode>General</c:formatCode>
                <c:ptCount val="19"/>
                <c:pt idx="0">
                  <c:v>5</c:v>
                </c:pt>
                <c:pt idx="1">
                  <c:v>22</c:v>
                </c:pt>
                <c:pt idx="2">
                  <c:v>26</c:v>
                </c:pt>
                <c:pt idx="3">
                  <c:v>34</c:v>
                </c:pt>
                <c:pt idx="4">
                  <c:v>40</c:v>
                </c:pt>
                <c:pt idx="5">
                  <c:v>41</c:v>
                </c:pt>
                <c:pt idx="6">
                  <c:v>43</c:v>
                </c:pt>
                <c:pt idx="7">
                  <c:v>45</c:v>
                </c:pt>
                <c:pt idx="8">
                  <c:v>48</c:v>
                </c:pt>
                <c:pt idx="9">
                  <c:v>50</c:v>
                </c:pt>
                <c:pt idx="10">
                  <c:v>53</c:v>
                </c:pt>
                <c:pt idx="11">
                  <c:v>70</c:v>
                </c:pt>
                <c:pt idx="12">
                  <c:v>72</c:v>
                </c:pt>
                <c:pt idx="13">
                  <c:v>75</c:v>
                </c:pt>
                <c:pt idx="14">
                  <c:v>78</c:v>
                </c:pt>
                <c:pt idx="15">
                  <c:v>80</c:v>
                </c:pt>
                <c:pt idx="16">
                  <c:v>120</c:v>
                </c:pt>
                <c:pt idx="17">
                  <c:v>127</c:v>
                </c:pt>
                <c:pt idx="18">
                  <c:v>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21-41FA-8A60-9A2464FA9E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118128"/>
        <c:axId val="1"/>
      </c:barChart>
      <c:catAx>
        <c:axId val="539118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91181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одобренных 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4040931911193495"/>
          <c:y val="0.12453714653334891"/>
          <c:w val="0.61721068416749481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2020г.'!$A$3:$A$15</c:f>
              <c:strCache>
                <c:ptCount val="13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Атырауская область</c:v>
                </c:pt>
                <c:pt idx="3">
                  <c:v>ВКО</c:v>
                </c:pt>
                <c:pt idx="4">
                  <c:v>Мангистауская область</c:v>
                </c:pt>
                <c:pt idx="5">
                  <c:v>г.Шымкент</c:v>
                </c:pt>
                <c:pt idx="6">
                  <c:v>г.Астана</c:v>
                </c:pt>
                <c:pt idx="7">
                  <c:v>Алматинская область</c:v>
                </c:pt>
                <c:pt idx="8">
                  <c:v>ЗКО</c:v>
                </c:pt>
                <c:pt idx="9">
                  <c:v>Костанайская область</c:v>
                </c:pt>
                <c:pt idx="10">
                  <c:v>г.Алматы</c:v>
                </c:pt>
                <c:pt idx="11">
                  <c:v>Жетысуская область</c:v>
                </c:pt>
                <c:pt idx="12">
                  <c:v>Абайская область</c:v>
                </c:pt>
              </c:strCache>
            </c:strRef>
          </c:cat>
          <c:val>
            <c:numRef>
              <c:f>'Одобренные РФ 2020г.'!$B$3:$B$15</c:f>
              <c:numCache>
                <c:formatCode>General</c:formatCode>
                <c:ptCount val="13"/>
                <c:pt idx="0" formatCode="#,##0">
                  <c:v>1</c:v>
                </c:pt>
                <c:pt idx="1">
                  <c:v>1</c:v>
                </c:pt>
                <c:pt idx="2">
                  <c:v>1</c:v>
                </c:pt>
                <c:pt idx="3" formatCode="#,##0">
                  <c:v>1</c:v>
                </c:pt>
                <c:pt idx="4">
                  <c:v>1</c:v>
                </c:pt>
                <c:pt idx="5" formatCode="#,##0">
                  <c:v>1</c:v>
                </c:pt>
                <c:pt idx="6" formatCode="#,##0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 formatCode="#,##0">
                  <c:v>2</c:v>
                </c:pt>
                <c:pt idx="11" formatCode="#,##0">
                  <c:v>2</c:v>
                </c:pt>
                <c:pt idx="12" formatCode="#,##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DD-4B80-8B4C-268205F31D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7502320"/>
        <c:axId val="1"/>
      </c:barChart>
      <c:catAx>
        <c:axId val="11575023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11575023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ru-RU" sz="1600"/>
              <a:t>По количеству одобренных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одобр.бву!$C$3:$C$7</c:f>
              <c:strCache>
                <c:ptCount val="5"/>
                <c:pt idx="0">
                  <c:v>АО «Bereke Bank» (ранее ДБ АО «Сбербанк»)</c:v>
                </c:pt>
                <c:pt idx="1">
                  <c:v>АО "Евразийский банк"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одобр.бву!$D$3:$D$7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D-48D7-91BE-198C40684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468016"/>
        <c:axId val="1"/>
      </c:barChart>
      <c:catAx>
        <c:axId val="1162468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24680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6107016570851336"/>
          <c:y val="0.16477080687494708"/>
          <c:w val="0.60649251084924571"/>
          <c:h val="0.8020929641859283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одобр.бву!$C$29:$C$33</c:f>
              <c:strCache>
                <c:ptCount val="5"/>
                <c:pt idx="0">
                  <c:v>АО "Нурбанк"</c:v>
                </c:pt>
                <c:pt idx="1">
                  <c:v>АО «Bereke Bank» (ранее ДБ АО «Сбербанк»)</c:v>
                </c:pt>
                <c:pt idx="2">
                  <c:v>АО "Евразийский банк"</c:v>
                </c:pt>
                <c:pt idx="3">
                  <c:v>АО "ForteBank"</c:v>
                </c:pt>
                <c:pt idx="4">
                  <c:v>АО "Банк ЦентрКредит"</c:v>
                </c:pt>
              </c:strCache>
            </c:strRef>
          </c:cat>
          <c:val>
            <c:numRef>
              <c:f>одобр.бву!$D$29:$D$33</c:f>
              <c:numCache>
                <c:formatCode>_-* #\ ##0.00_р_._-;\-* #\ ##0.00_р_._-;_-* "-"??_р_._-;_-@_-</c:formatCode>
                <c:ptCount val="5"/>
                <c:pt idx="0" formatCode="_-* #\ ##0_р_._-;\-* #\ ##0_р_._-;_-* &quot;-&quot;??_р_._-;_-@_-">
                  <c:v>28.589400000000001</c:v>
                </c:pt>
                <c:pt idx="1">
                  <c:v>68</c:v>
                </c:pt>
                <c:pt idx="2" formatCode="_-* #\ ##0_р_._-;\-* #\ ##0_р_._-;_-* &quot;-&quot;??_р_._-;_-@_-">
                  <c:v>94.893249999999995</c:v>
                </c:pt>
                <c:pt idx="3" formatCode="_-* #\ ##0_р_._-;\-* #\ ##0_р_._-;_-* &quot;-&quot;??_р_._-;_-@_-">
                  <c:v>128.81864300000001</c:v>
                </c:pt>
                <c:pt idx="4" formatCode="_-* #\ ##0_р_._-;\-* #\ ##0_р_._-;_-* &quot;-&quot;??_р_._-;_-@_-">
                  <c:v>486.55454400000002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6-40E6-81E0-29B515366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7499440"/>
        <c:axId val="1"/>
      </c:barChart>
      <c:catAx>
        <c:axId val="115749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574994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538529851466206"/>
          <c:y val="9.4850018467637631E-2"/>
          <c:w val="0.58049435018265771"/>
          <c:h val="0.8514729533052440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0C3-4893-974A-2145612DA6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0C3-4893-974A-2145612DA60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0C3-4893-974A-2145612DA60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0C3-4893-974A-2145612DA60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0C3-4893-974A-2145612DA60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0C3-4893-974A-2145612DA60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0C3-4893-974A-2145612DA60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A0C3-4893-974A-2145612DA60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A0C3-4893-974A-2145612DA60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A0C3-4893-974A-2145612DA60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A0C3-4893-974A-2145612DA600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A0C3-4893-974A-2145612DA600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A0C3-4893-974A-2145612DA600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A0C3-4893-974A-2145612DA600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A0C3-4893-974A-2145612DA600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A0C3-4893-974A-2145612DA600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A0C3-4893-974A-2145612DA6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Отрасли!$C$4:$C$20</c:f>
              <c:strCache>
                <c:ptCount val="17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D-Электроснабжение, подача газа, пара и воздушное кондиционирование</c:v>
                </c:pt>
                <c:pt idx="4">
                  <c:v>E-Водоснабжение; канализационная система, контроль над сбором и распределением отходов</c:v>
                </c:pt>
                <c:pt idx="5">
                  <c:v>F-Строительство</c:v>
                </c:pt>
                <c:pt idx="6">
                  <c:v>G-Оптовая и розничная торговля; ремонт автомобилей и мотоциклов</c:v>
                </c:pt>
                <c:pt idx="7">
                  <c:v>H-Транспорт и складирование</c:v>
                </c:pt>
                <c:pt idx="8">
                  <c:v>I-Услуги по проживанию и питанию</c:v>
                </c:pt>
                <c:pt idx="9">
                  <c:v>J-Информация и связь</c:v>
                </c:pt>
                <c:pt idx="10">
                  <c:v>L-Операции с недвижимым имуществом</c:v>
                </c:pt>
                <c:pt idx="11">
                  <c:v>M-Профессиональная, научная и техническая деятельность</c:v>
                </c:pt>
                <c:pt idx="12">
                  <c:v>N-Деятельность в области административного и вспомогательного обслуживания</c:v>
                </c:pt>
                <c:pt idx="13">
                  <c:v>P-Образование</c:v>
                </c:pt>
                <c:pt idx="14">
                  <c:v>Q-Здравоохранение и социальные услуги</c:v>
                </c:pt>
                <c:pt idx="15">
                  <c:v>R-Искусство, развлечения и отдых</c:v>
                </c:pt>
                <c:pt idx="16">
                  <c:v>S-Предоставление прочих видов услуг</c:v>
                </c:pt>
              </c:strCache>
            </c:strRef>
          </c:cat>
          <c:val>
            <c:numRef>
              <c:f>Отрасли!$D$4:$D$20</c:f>
              <c:numCache>
                <c:formatCode>0%</c:formatCode>
                <c:ptCount val="17"/>
                <c:pt idx="0">
                  <c:v>3.5479827197089538E-2</c:v>
                </c:pt>
                <c:pt idx="1">
                  <c:v>3.5313360613688145E-3</c:v>
                </c:pt>
                <c:pt idx="2">
                  <c:v>0.10453311140575418</c:v>
                </c:pt>
                <c:pt idx="3">
                  <c:v>4.1149043087984069E-3</c:v>
                </c:pt>
                <c:pt idx="4">
                  <c:v>1.9666036177114462E-3</c:v>
                </c:pt>
                <c:pt idx="5">
                  <c:v>0.1131422018486644</c:v>
                </c:pt>
                <c:pt idx="6">
                  <c:v>0.48412160532498266</c:v>
                </c:pt>
                <c:pt idx="7">
                  <c:v>3.267209310437396E-2</c:v>
                </c:pt>
                <c:pt idx="8">
                  <c:v>7.2074949702535543E-2</c:v>
                </c:pt>
                <c:pt idx="9">
                  <c:v>3.863022286795048E-3</c:v>
                </c:pt>
                <c:pt idx="10">
                  <c:v>5.795737645085481E-2</c:v>
                </c:pt>
                <c:pt idx="11">
                  <c:v>1.7232397955771958E-2</c:v>
                </c:pt>
                <c:pt idx="12">
                  <c:v>6.8830256528194158E-3</c:v>
                </c:pt>
                <c:pt idx="13">
                  <c:v>2.1450390378379428E-2</c:v>
                </c:pt>
                <c:pt idx="14">
                  <c:v>8.1698566637723891E-3</c:v>
                </c:pt>
                <c:pt idx="15">
                  <c:v>1.5172335701965113E-2</c:v>
                </c:pt>
                <c:pt idx="16">
                  <c:v>1.7634962338362765E-2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A0C3-4893-974A-2145612DA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3258725129362063E-3"/>
          <c:y val="6.1169910371170567E-2"/>
          <c:w val="0.32991669223785419"/>
          <c:h val="0.904128298557440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 sz="1400"/>
              <a:t>По сумме подписанных ДГ,  млрд.тенге</a:t>
            </a:r>
          </a:p>
        </c:rich>
      </c:tx>
      <c:layout>
        <c:manualLayout>
          <c:xMode val="edge"/>
          <c:yMode val="edge"/>
          <c:x val="0.21880977929582221"/>
          <c:y val="4.46236314001952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493025378747421"/>
          <c:y val="0.14940406181344817"/>
          <c:w val="0.50622493974441696"/>
          <c:h val="0.79972081111618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.0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Лист2!$K$2:$K$20</c:f>
              <c:strCache>
                <c:ptCount val="19"/>
                <c:pt idx="0">
                  <c:v>Жетысуская область</c:v>
                </c:pt>
                <c:pt idx="1">
                  <c:v>Кызылординская область</c:v>
                </c:pt>
                <c:pt idx="2">
                  <c:v>Атырауская область</c:v>
                </c:pt>
                <c:pt idx="3">
                  <c:v>Абайская область</c:v>
                </c:pt>
                <c:pt idx="4">
                  <c:v>г.Шымкент</c:v>
                </c:pt>
                <c:pt idx="5">
                  <c:v>Туркестанская область</c:v>
                </c:pt>
                <c:pt idx="6">
                  <c:v>Жамбылская область</c:v>
                </c:pt>
                <c:pt idx="7">
                  <c:v>Карагандинская область</c:v>
                </c:pt>
                <c:pt idx="8">
                  <c:v>Мангистауская область</c:v>
                </c:pt>
                <c:pt idx="9">
                  <c:v>Костанайская область</c:v>
                </c:pt>
                <c:pt idx="10">
                  <c:v>ЗКО</c:v>
                </c:pt>
                <c:pt idx="11">
                  <c:v>Павлодарская область</c:v>
                </c:pt>
                <c:pt idx="12">
                  <c:v>Акмолинская область</c:v>
                </c:pt>
                <c:pt idx="13">
                  <c:v>Алматинская область</c:v>
                </c:pt>
                <c:pt idx="14">
                  <c:v>СКО</c:v>
                </c:pt>
                <c:pt idx="15">
                  <c:v>Актюбинская область</c:v>
                </c:pt>
                <c:pt idx="16">
                  <c:v>ВКО</c:v>
                </c:pt>
                <c:pt idx="17">
                  <c:v>г.Астана</c:v>
                </c:pt>
                <c:pt idx="18">
                  <c:v>г.Алматы</c:v>
                </c:pt>
              </c:strCache>
            </c:strRef>
          </c:cat>
          <c:val>
            <c:numRef>
              <c:f>Лист2!$L$2:$L$20</c:f>
              <c:numCache>
                <c:formatCode>_-* #\ ##0.0_р_._-;\-* #\ ##0.0_р_._-;_-* "-"??_р_._-;_-@_-</c:formatCode>
                <c:ptCount val="19"/>
                <c:pt idx="0">
                  <c:v>0.14234601999999999</c:v>
                </c:pt>
                <c:pt idx="1">
                  <c:v>0.76662837329000011</c:v>
                </c:pt>
                <c:pt idx="2">
                  <c:v>0.85120501196000009</c:v>
                </c:pt>
                <c:pt idx="3">
                  <c:v>0.90653793999999999</c:v>
                </c:pt>
                <c:pt idx="4">
                  <c:v>1.2237397374500001</c:v>
                </c:pt>
                <c:pt idx="5">
                  <c:v>1.2924586600000001</c:v>
                </c:pt>
                <c:pt idx="6">
                  <c:v>1.3350241839999999</c:v>
                </c:pt>
                <c:pt idx="7">
                  <c:v>1.3915509934900001</c:v>
                </c:pt>
                <c:pt idx="8">
                  <c:v>1.4944903624200001</c:v>
                </c:pt>
                <c:pt idx="9">
                  <c:v>1.67009556</c:v>
                </c:pt>
                <c:pt idx="10">
                  <c:v>1.794693358</c:v>
                </c:pt>
                <c:pt idx="11">
                  <c:v>1.9461245306800001</c:v>
                </c:pt>
                <c:pt idx="12">
                  <c:v>2.059551248</c:v>
                </c:pt>
                <c:pt idx="13">
                  <c:v>2.1763759603300001</c:v>
                </c:pt>
                <c:pt idx="14">
                  <c:v>2.2337414729999998</c:v>
                </c:pt>
                <c:pt idx="15">
                  <c:v>2.5522257800000001</c:v>
                </c:pt>
                <c:pt idx="16">
                  <c:v>4.0101529579999999</c:v>
                </c:pt>
                <c:pt idx="17">
                  <c:v>4.4160405865100003</c:v>
                </c:pt>
                <c:pt idx="18">
                  <c:v>8.9447438824100001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04-4C33-A430-BF93512B7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869120"/>
        <c:axId val="1"/>
      </c:barChart>
      <c:catAx>
        <c:axId val="88286912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8828691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7140009152973769"/>
          <c:y val="0.10715404872236768"/>
          <c:w val="0.49311961149075773"/>
          <c:h val="0.85259369420674391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17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82</c:v>
                </c:pt>
                <c:pt idx="15">
                  <c:v>83</c:v>
                </c:pt>
                <c:pt idx="16">
                  <c:v>111</c:v>
                </c:pt>
                <c:pt idx="17">
                  <c:v>113</c:v>
                </c:pt>
                <c:pt idx="18">
                  <c:v>137</c:v>
                </c:pt>
                <c:pt idx="19">
                  <c:v>183</c:v>
                </c:pt>
                <c:pt idx="20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09-47BA-ABA4-7DE9D33901DB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Лист3!$A$2:$A$22</c:f>
              <c:strCache>
                <c:ptCount val="21"/>
                <c:pt idx="0">
                  <c:v>АО "Qazaq Banki"</c:v>
                </c:pt>
                <c:pt idx="1">
                  <c:v>МФО «МиГ Кредит Астана</c:v>
                </c:pt>
                <c:pt idx="2">
                  <c:v>ТОО МФО "Almaty"</c:v>
                </c:pt>
                <c:pt idx="3">
                  <c:v>МФО "РИЦ "Кызылорда"</c:v>
                </c:pt>
                <c:pt idx="4">
                  <c:v>АО «Шинхан Банк Казахстан»</c:v>
                </c:pt>
                <c:pt idx="5">
                  <c:v>АО «Tengri Bank»</c:v>
                </c:pt>
                <c:pt idx="6">
                  <c:v>АО "AsiaCredit Bank</c:v>
                </c:pt>
                <c:pt idx="7">
                  <c:v>АО " Банк Астана-Финанс"</c:v>
                </c:pt>
                <c:pt idx="8">
                  <c:v>АО "Банк Kassa Nova"</c:v>
                </c:pt>
                <c:pt idx="9">
                  <c:v>АО "Казкоммерцбанк"</c:v>
                </c:pt>
                <c:pt idx="10">
                  <c:v>АО "Народный Банк Казахастана"</c:v>
                </c:pt>
                <c:pt idx="11">
                  <c:v>ДБ АО "Банк ВТБ Казахстан"</c:v>
                </c:pt>
                <c:pt idx="12">
                  <c:v>АО "Евразийский банк"</c:v>
                </c:pt>
                <c:pt idx="13">
                  <c:v>АО "Bank RBK"</c:v>
                </c:pt>
                <c:pt idx="14">
                  <c:v>АО "ForteBank"</c:v>
                </c:pt>
                <c:pt idx="15">
                  <c:v>АО ДБ "Альфа Банк"</c:v>
                </c:pt>
                <c:pt idx="16">
                  <c:v>АО "Нурбанк"</c:v>
                </c:pt>
                <c:pt idx="17">
                  <c:v>First Heartland Jysan Bank</c:v>
                </c:pt>
                <c:pt idx="18">
                  <c:v>АО "АТФБанк"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5</c:v>
                </c:pt>
                <c:pt idx="7">
                  <c:v>9</c:v>
                </c:pt>
                <c:pt idx="8">
                  <c:v>11</c:v>
                </c:pt>
                <c:pt idx="9">
                  <c:v>15</c:v>
                </c:pt>
                <c:pt idx="10">
                  <c:v>17</c:v>
                </c:pt>
                <c:pt idx="11">
                  <c:v>32</c:v>
                </c:pt>
                <c:pt idx="12">
                  <c:v>46</c:v>
                </c:pt>
                <c:pt idx="13">
                  <c:v>61</c:v>
                </c:pt>
                <c:pt idx="14">
                  <c:v>82</c:v>
                </c:pt>
                <c:pt idx="15">
                  <c:v>83</c:v>
                </c:pt>
                <c:pt idx="16">
                  <c:v>111</c:v>
                </c:pt>
                <c:pt idx="17">
                  <c:v>113</c:v>
                </c:pt>
                <c:pt idx="18">
                  <c:v>137</c:v>
                </c:pt>
                <c:pt idx="19">
                  <c:v>183</c:v>
                </c:pt>
                <c:pt idx="20">
                  <c:v>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09-47BA-ABA4-7DE9D33901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863360"/>
        <c:axId val="1"/>
      </c:barChart>
      <c:catAx>
        <c:axId val="8828633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28633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/>
            </a:pPr>
            <a:r>
              <a:rPr lang="ru-RU" sz="1600" b="1"/>
              <a:t>По сумме подписанных ДГ, млрд.тенге</a:t>
            </a:r>
          </a:p>
        </c:rich>
      </c:tx>
      <c:layout>
        <c:manualLayout>
          <c:xMode val="edge"/>
          <c:yMode val="edge"/>
          <c:x val="0.2314096613629511"/>
          <c:y val="8.791113692133386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41846963315632052"/>
          <c:y val="0.12468956564811177"/>
          <c:w val="0.41530059510735251"/>
          <c:h val="0.8499949328459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E1-42F0-A0A2-47C9B565BF85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Лист3!$A$27:$A$47</c:f>
              <c:strCache>
                <c:ptCount val="21"/>
                <c:pt idx="0">
                  <c:v>МФО «МиГ Кредит Астана</c:v>
                </c:pt>
                <c:pt idx="1">
                  <c:v>АО "Qazaq Banki"</c:v>
                </c:pt>
                <c:pt idx="2">
                  <c:v>МФО "РИЦ "Кызылорда"</c:v>
                </c:pt>
                <c:pt idx="3">
                  <c:v>АО "AsiaCredit Bank</c:v>
                </c:pt>
                <c:pt idx="4">
                  <c:v>ТОО МФО "Almaty"</c:v>
                </c:pt>
                <c:pt idx="5">
                  <c:v>АО " Банк Астана-Финанс"</c:v>
                </c:pt>
                <c:pt idx="6">
                  <c:v>АО «Tengri Bank»</c:v>
                </c:pt>
                <c:pt idx="7">
                  <c:v>АО «Шинхан Банк Казахстан»</c:v>
                </c:pt>
                <c:pt idx="8">
                  <c:v>АО "Казкоммерцбанк"</c:v>
                </c:pt>
                <c:pt idx="9">
                  <c:v>АО "Банк Kassa Nova"</c:v>
                </c:pt>
                <c:pt idx="10">
                  <c:v>ДБ АО "Банк ВТБ Казахстан"</c:v>
                </c:pt>
                <c:pt idx="11">
                  <c:v>АО "Народный Банк Казахастана"</c:v>
                </c:pt>
                <c:pt idx="12">
                  <c:v>АО "ForteBank"</c:v>
                </c:pt>
                <c:pt idx="13">
                  <c:v>АО "Bank RBK"</c:v>
                </c:pt>
                <c:pt idx="14">
                  <c:v>АО "Евразийский банк"</c:v>
                </c:pt>
                <c:pt idx="15">
                  <c:v>АО ДБ "Альфа Банк"</c:v>
                </c:pt>
                <c:pt idx="16">
                  <c:v>АО "АТФБанк"</c:v>
                </c:pt>
                <c:pt idx="17">
                  <c:v>АО "Нурбанк"</c:v>
                </c:pt>
                <c:pt idx="18">
                  <c:v>First Heartland Jysan Bank</c:v>
                </c:pt>
                <c:pt idx="19">
                  <c:v>АО «Bereke Bank» (ранее ДБ АО «Сбербанк»)</c:v>
                </c:pt>
                <c:pt idx="20">
                  <c:v>АО "Банк ЦентрКредит"</c:v>
                </c:pt>
              </c:strCache>
            </c:strRef>
          </c:cat>
          <c:val>
            <c:numRef>
              <c:f>Лист3!$B$27:$B$47</c:f>
              <c:numCache>
                <c:formatCode>#\ ##0.0</c:formatCode>
                <c:ptCount val="21"/>
                <c:pt idx="0">
                  <c:v>5.0000000000000001E-4</c:v>
                </c:pt>
                <c:pt idx="1">
                  <c:v>1.25E-3</c:v>
                </c:pt>
                <c:pt idx="2">
                  <c:v>2.9576779000000001E-2</c:v>
                </c:pt>
                <c:pt idx="3">
                  <c:v>3.075E-2</c:v>
                </c:pt>
                <c:pt idx="4">
                  <c:v>5.1584844999999997E-2</c:v>
                </c:pt>
                <c:pt idx="5">
                  <c:v>5.5978899999999998E-2</c:v>
                </c:pt>
                <c:pt idx="6">
                  <c:v>6.9699999999999998E-2</c:v>
                </c:pt>
                <c:pt idx="7">
                  <c:v>0.125223</c:v>
                </c:pt>
                <c:pt idx="8">
                  <c:v>0.17400499999999999</c:v>
                </c:pt>
                <c:pt idx="9">
                  <c:v>0.23840620000000001</c:v>
                </c:pt>
                <c:pt idx="10">
                  <c:v>0.52218980233000001</c:v>
                </c:pt>
                <c:pt idx="11">
                  <c:v>1.1202341950000001</c:v>
                </c:pt>
                <c:pt idx="12">
                  <c:v>2.0607285869999998</c:v>
                </c:pt>
                <c:pt idx="13">
                  <c:v>2.4356699184099999</c:v>
                </c:pt>
                <c:pt idx="14">
                  <c:v>2.4794374383299997</c:v>
                </c:pt>
                <c:pt idx="15">
                  <c:v>3.0781859090000001</c:v>
                </c:pt>
                <c:pt idx="16">
                  <c:v>3.7214865008599993</c:v>
                </c:pt>
                <c:pt idx="17">
                  <c:v>4.2062391685499998</c:v>
                </c:pt>
                <c:pt idx="18">
                  <c:v>4.5827399350000002</c:v>
                </c:pt>
                <c:pt idx="19" formatCode="#,##0">
                  <c:v>5.5998027840000004</c:v>
                </c:pt>
                <c:pt idx="20">
                  <c:v>10.624037657059999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E1-42F0-A0A2-47C9B565BF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2872960"/>
        <c:axId val="1"/>
      </c:barChart>
      <c:catAx>
        <c:axId val="88287296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8828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 panose="020B0502020202020204" pitchFamily="34" charset="0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ДГ,кол-во</a:t>
            </a:r>
          </a:p>
        </c:rich>
      </c:tx>
      <c:layout>
        <c:manualLayout>
          <c:xMode val="edge"/>
          <c:yMode val="edge"/>
          <c:x val="0.12502494614995135"/>
          <c:y val="2.112538665517166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9107284922717989"/>
          <c:y val="0.12775579480709656"/>
          <c:w val="0.54601714785651789"/>
          <c:h val="0.8352072150889150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Лист4!$A$3:$A$17</c:f>
              <c:strCache>
                <c:ptCount val="15"/>
                <c:pt idx="0">
                  <c:v>Акмолинская область</c:v>
                </c:pt>
                <c:pt idx="1">
                  <c:v>Актюбинская область</c:v>
                </c:pt>
                <c:pt idx="2">
                  <c:v>Атырауская область</c:v>
                </c:pt>
                <c:pt idx="3">
                  <c:v>Костанайская область</c:v>
                </c:pt>
                <c:pt idx="4">
                  <c:v>Мангистауская область</c:v>
                </c:pt>
                <c:pt idx="5">
                  <c:v>Алматинская область</c:v>
                </c:pt>
                <c:pt idx="6">
                  <c:v>ВКО</c:v>
                </c:pt>
                <c:pt idx="7">
                  <c:v>Кызылординская область</c:v>
                </c:pt>
                <c:pt idx="8">
                  <c:v>СКО</c:v>
                </c:pt>
                <c:pt idx="9">
                  <c:v>ЗКО</c:v>
                </c:pt>
                <c:pt idx="10">
                  <c:v>Павлодарская область</c:v>
                </c:pt>
                <c:pt idx="11">
                  <c:v>г.Шымкент</c:v>
                </c:pt>
                <c:pt idx="12">
                  <c:v>Жетысуская область</c:v>
                </c:pt>
                <c:pt idx="13">
                  <c:v>г.Алматы</c:v>
                </c:pt>
                <c:pt idx="14">
                  <c:v>Абайская область</c:v>
                </c:pt>
              </c:strCache>
            </c:strRef>
          </c:cat>
          <c:val>
            <c:numRef>
              <c:f>Лист4!$B$3:$B$17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5</c:v>
                </c:pt>
                <c:pt idx="1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4-442C-BB19-3BFACD512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7142176"/>
        <c:axId val="1"/>
      </c:barChart>
      <c:catAx>
        <c:axId val="88714217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8714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r>
              <a:rPr lang="ru-RU" sz="1600">
                <a:latin typeface="Century Gothic" panose="020B0502020202020204" pitchFamily="34" charset="0"/>
              </a:rPr>
              <a:t>По сумме подписанных ДГ, млн.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8307582291712305"/>
          <c:y val="0.13705973803634258"/>
          <c:w val="0.467149818172714"/>
          <c:h val="0.828833626012575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entury Gothic"/>
                      <a:ea typeface="Century Gothic"/>
                      <a:cs typeface="Century Gothic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8791-4C8C-933D-C35F20D17AD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Лист4!$A$25:$A$39</c:f>
              <c:strCache>
                <c:ptCount val="15"/>
                <c:pt idx="0">
                  <c:v>Актюбинская область</c:v>
                </c:pt>
                <c:pt idx="1">
                  <c:v>Атырауская область</c:v>
                </c:pt>
                <c:pt idx="2">
                  <c:v>Акмолинская область</c:v>
                </c:pt>
                <c:pt idx="3">
                  <c:v>ВКО</c:v>
                </c:pt>
                <c:pt idx="4">
                  <c:v>Костанайская область</c:v>
                </c:pt>
                <c:pt idx="5">
                  <c:v>СКО</c:v>
                </c:pt>
                <c:pt idx="6">
                  <c:v>Жетысуская область</c:v>
                </c:pt>
                <c:pt idx="7">
                  <c:v>Алматинская область</c:v>
                </c:pt>
                <c:pt idx="8">
                  <c:v>Павлодарская область</c:v>
                </c:pt>
                <c:pt idx="9">
                  <c:v>Кызылординская область</c:v>
                </c:pt>
                <c:pt idx="10">
                  <c:v>Абайская область</c:v>
                </c:pt>
                <c:pt idx="11">
                  <c:v>ЗКО</c:v>
                </c:pt>
                <c:pt idx="12">
                  <c:v>Мангистауская область</c:v>
                </c:pt>
                <c:pt idx="13">
                  <c:v>г.Шымкент</c:v>
                </c:pt>
                <c:pt idx="14">
                  <c:v>г.Алматы</c:v>
                </c:pt>
              </c:strCache>
            </c:strRef>
          </c:cat>
          <c:val>
            <c:numRef>
              <c:f>Лист4!$B$25:$B$39</c:f>
              <c:numCache>
                <c:formatCode>_-* #\ ##0_р_._-;\-* #\ ##0_р_._-;_-* "-"??_р_._-;_-@_-</c:formatCode>
                <c:ptCount val="15"/>
                <c:pt idx="0">
                  <c:v>20.476724999999998</c:v>
                </c:pt>
                <c:pt idx="1">
                  <c:v>24</c:v>
                </c:pt>
                <c:pt idx="2">
                  <c:v>32.15</c:v>
                </c:pt>
                <c:pt idx="3">
                  <c:v>38.198</c:v>
                </c:pt>
                <c:pt idx="4">
                  <c:v>45</c:v>
                </c:pt>
                <c:pt idx="5">
                  <c:v>45.75</c:v>
                </c:pt>
                <c:pt idx="6">
                  <c:v>56.105420000000002</c:v>
                </c:pt>
                <c:pt idx="7">
                  <c:v>58</c:v>
                </c:pt>
                <c:pt idx="8">
                  <c:v>73.177499999999995</c:v>
                </c:pt>
                <c:pt idx="9">
                  <c:v>81.934799999999996</c:v>
                </c:pt>
                <c:pt idx="10">
                  <c:v>88.8</c:v>
                </c:pt>
                <c:pt idx="11">
                  <c:v>102.8723</c:v>
                </c:pt>
                <c:pt idx="12">
                  <c:v>107.5</c:v>
                </c:pt>
                <c:pt idx="13">
                  <c:v>120</c:v>
                </c:pt>
                <c:pt idx="14">
                  <c:v>189.05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91-4C8C-933D-C35F20D17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1678512"/>
        <c:axId val="1"/>
      </c:barChart>
      <c:catAx>
        <c:axId val="7816785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7816785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подписанных, ДГ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млн.тенге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Лист5.!$L$3:$L$8</c:f>
              <c:strCache>
                <c:ptCount val="6"/>
                <c:pt idx="0">
                  <c:v>АО "Народный Банк Казахастана"</c:v>
                </c:pt>
                <c:pt idx="1">
                  <c:v>АО "First Heartland Jusan Bank"</c:v>
                </c:pt>
                <c:pt idx="2">
                  <c:v>АО "Нурбанк"</c:v>
                </c:pt>
                <c:pt idx="3">
                  <c:v>АО "ForteBank"</c:v>
                </c:pt>
                <c:pt idx="4">
                  <c:v>АО «Bereke Bank» (ранее ДБ АО «Сбербанк»)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Лист5.!$M$3:$M$8</c:f>
              <c:numCache>
                <c:formatCode>_-* #\ ##0_р_._-;\-* #\ ##0_р_._-;_-* "-"??_р_._-;_-@_-</c:formatCode>
                <c:ptCount val="6"/>
                <c:pt idx="0">
                  <c:v>49.134799999999998</c:v>
                </c:pt>
                <c:pt idx="1">
                  <c:v>68.900000000000006</c:v>
                </c:pt>
                <c:pt idx="2">
                  <c:v>77.150000000000006</c:v>
                </c:pt>
                <c:pt idx="3">
                  <c:v>101.0933</c:v>
                </c:pt>
                <c:pt idx="4">
                  <c:v>133.08242000000001</c:v>
                </c:pt>
                <c:pt idx="5">
                  <c:v>653.654225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A-4958-AEAD-278712DF0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461776"/>
        <c:axId val="1"/>
      </c:barChart>
      <c:catAx>
        <c:axId val="1162461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624617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количеству подписанных ДГ,кол-во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Лист5.!$B$3:$B$8</c:f>
              <c:strCache>
                <c:ptCount val="6"/>
                <c:pt idx="0">
                  <c:v>АО "Народный Банк Казахастана"</c:v>
                </c:pt>
                <c:pt idx="1">
                  <c:v>АО "Нурбанк"</c:v>
                </c:pt>
                <c:pt idx="2">
                  <c:v>АО "First Heartland Jusan Bank"</c:v>
                </c:pt>
                <c:pt idx="3">
                  <c:v>АО "ForteBank"</c:v>
                </c:pt>
                <c:pt idx="4">
                  <c:v>АО «Bereke Bank» (ранее ДБ АО «Сбербанк»)</c:v>
                </c:pt>
                <c:pt idx="5">
                  <c:v>АО "Банк ЦентрКредит"</c:v>
                </c:pt>
              </c:strCache>
            </c:strRef>
          </c:cat>
          <c:val>
            <c:numRef>
              <c:f>Лист5.!$C$3:$C$8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6</c:v>
                </c:pt>
                <c:pt idx="5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DF-4140-B037-BB5496769E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2463216"/>
        <c:axId val="1"/>
      </c:barChart>
      <c:catAx>
        <c:axId val="1162463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24632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333333"/>
                </a:solidFill>
                <a:latin typeface="Century Gothic"/>
                <a:ea typeface="Century Gothic"/>
                <a:cs typeface="Century Gothic"/>
              </a:defRPr>
            </a:pPr>
            <a:r>
              <a:rPr lang="ru-RU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2020г.'!$B$32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333333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2020г.'!$A$33:$A$45</c:f>
              <c:strCache>
                <c:ptCount val="13"/>
                <c:pt idx="0">
                  <c:v>г.Астана</c:v>
                </c:pt>
                <c:pt idx="1">
                  <c:v>ЗКО</c:v>
                </c:pt>
                <c:pt idx="2">
                  <c:v>Абайская область</c:v>
                </c:pt>
                <c:pt idx="3">
                  <c:v>Мангистауская область</c:v>
                </c:pt>
                <c:pt idx="4">
                  <c:v>г.Алматы</c:v>
                </c:pt>
                <c:pt idx="5">
                  <c:v>ВКО</c:v>
                </c:pt>
                <c:pt idx="6">
                  <c:v>г.Шымкент</c:v>
                </c:pt>
                <c:pt idx="7">
                  <c:v>Актюбинская область</c:v>
                </c:pt>
                <c:pt idx="8">
                  <c:v>Костанайская область</c:v>
                </c:pt>
                <c:pt idx="9">
                  <c:v>Акмолинская область</c:v>
                </c:pt>
                <c:pt idx="10">
                  <c:v>Атырауская область</c:v>
                </c:pt>
                <c:pt idx="11">
                  <c:v>Жетысуская область</c:v>
                </c:pt>
                <c:pt idx="12">
                  <c:v>Алматинская область</c:v>
                </c:pt>
              </c:strCache>
            </c:strRef>
          </c:cat>
          <c:val>
            <c:numRef>
              <c:f>'Одобренные РФ 2020г.'!$B$33:$B$45</c:f>
              <c:numCache>
                <c:formatCode>_-* #\ ##0_р_._-;\-* #\ ##0_р_._-;_-* "-"??_р_._-;_-@_-</c:formatCode>
                <c:ptCount val="13"/>
                <c:pt idx="0">
                  <c:v>15.5</c:v>
                </c:pt>
                <c:pt idx="1">
                  <c:v>20.191400000000002</c:v>
                </c:pt>
                <c:pt idx="2">
                  <c:v>27.929544</c:v>
                </c:pt>
                <c:pt idx="3">
                  <c:v>28.125</c:v>
                </c:pt>
                <c:pt idx="4">
                  <c:v>30.398</c:v>
                </c:pt>
                <c:pt idx="5">
                  <c:v>34.112000000000002</c:v>
                </c:pt>
                <c:pt idx="6">
                  <c:v>40</c:v>
                </c:pt>
                <c:pt idx="7">
                  <c:v>47.506642999999997</c:v>
                </c:pt>
                <c:pt idx="8" formatCode="#,##0">
                  <c:v>67.2</c:v>
                </c:pt>
                <c:pt idx="9" formatCode="_-* #\ ##0.00_р_._-;\-* #\ ##0.00_р_._-;_-* &quot;-&quot;??_р_._-;_-@_-">
                  <c:v>86</c:v>
                </c:pt>
                <c:pt idx="10">
                  <c:v>93</c:v>
                </c:pt>
                <c:pt idx="11" formatCode="_-* #\ ##0.00_р_._-;\-* #\ ##0.00_р_._-;_-* &quot;-&quot;??_р_._-;_-@_-">
                  <c:v>93.893249999999995</c:v>
                </c:pt>
                <c:pt idx="12">
                  <c:v>223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E5-4E01-829A-DBE400578D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7505680"/>
        <c:axId val="1"/>
      </c:barChart>
      <c:catAx>
        <c:axId val="1157505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entury Gothic"/>
                <a:cs typeface="Century Gothic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1157505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42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4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79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4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91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339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60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04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50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4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5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" y="0"/>
            <a:ext cx="121791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EFDF-0998-4743-822B-3CB74FFEA70A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5E965-280A-43D4-8620-968D601C1B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5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10800000" flipV="1">
            <a:off x="5092906" y="2909613"/>
            <a:ext cx="5293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Программа гарантирования </a:t>
            </a:r>
            <a:b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r>
              <a:rPr kumimoji="0" lang="ru-RU" alt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  <a:t>«ДАМУ-ОПТИМА»</a:t>
            </a:r>
            <a:br>
              <a:rPr kumimoji="0" lang="ru-RU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rPr>
            </a:b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1993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0452" y="268447"/>
            <a:ext cx="43790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en-US" sz="2000" b="1" dirty="0">
                <a:solidFill>
                  <a:prstClr val="black"/>
                </a:solidFill>
                <a:latin typeface="Century Gothic"/>
                <a:ea typeface="+mj-ea"/>
                <a:cs typeface="Arial" panose="020B0604020202020204" pitchFamily="34" charset="0"/>
              </a:rPr>
              <a:t>Гарантирование проектов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00639" y="1179857"/>
            <a:ext cx="292090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01.03.2024г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86778" y="1504230"/>
            <a:ext cx="5343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итого по инструменту гарантирование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78274"/>
              </p:ext>
            </p:extLst>
          </p:nvPr>
        </p:nvGraphicFramePr>
        <p:xfrm>
          <a:off x="468923" y="1904340"/>
          <a:ext cx="9262306" cy="1213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5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6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3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21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заключенных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заключенных гарантий, </a:t>
                      </a:r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млрд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58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1 268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1 248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93,5</a:t>
                      </a:r>
                    </a:p>
                  </a:txBody>
                  <a:tcPr marL="91435" marR="91435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41,2</a:t>
                      </a:r>
                    </a:p>
                  </a:txBody>
                  <a:tcPr marL="91435" marR="91435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740380" y="3470481"/>
            <a:ext cx="31039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050" b="1" dirty="0">
                <a:latin typeface="Century Gothic" panose="020B0502020202020204" pitchFamily="34" charset="0"/>
              </a:rPr>
              <a:t>по состоянию с 01.01.2023г. по 01.03.2024г</a:t>
            </a:r>
            <a:endParaRPr lang="ru-RU" altLang="en-US" sz="1050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5403" y="3909270"/>
            <a:ext cx="6719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        итого по инструменту гарантирование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32105"/>
              </p:ext>
            </p:extLst>
          </p:nvPr>
        </p:nvGraphicFramePr>
        <p:xfrm>
          <a:off x="468923" y="4647540"/>
          <a:ext cx="9262306" cy="1248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8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2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54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35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Одобрено Фондом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Подписано ДГ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Общая сумма кредитов, млрд.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Century Gothic" panose="020B0502020202020204" pitchFamily="34" charset="0"/>
                        </a:rPr>
                        <a:t>Сумма</a:t>
                      </a:r>
                      <a:r>
                        <a:rPr lang="ru-RU" sz="1200" baseline="0" dirty="0">
                          <a:latin typeface="Century Gothic" panose="020B0502020202020204" pitchFamily="34" charset="0"/>
                        </a:rPr>
                        <a:t> гарантий, млрд. тенге</a:t>
                      </a:r>
                      <a:endParaRPr lang="ru-RU" sz="1200" dirty="0">
                        <a:latin typeface="Century Gothic" panose="020B0502020202020204" pitchFamily="34" charset="0"/>
                      </a:endParaRP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05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55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35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91441" marR="91441" marT="45661" marB="4566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Century Gothic" panose="020B0502020202020204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1441" marR="91441" marT="45661" marB="4566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04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849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96641" y="1156030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01.03.2024г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470262" y="5699649"/>
            <a:ext cx="11323947" cy="65920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 –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1 248 проектов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93,5  млрд. тенге 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 41,2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453AC9B-D364-D185-0322-E84F4E1ABC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376831"/>
              </p:ext>
            </p:extLst>
          </p:nvPr>
        </p:nvGraphicFramePr>
        <p:xfrm>
          <a:off x="470262" y="1463808"/>
          <a:ext cx="5410828" cy="415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B49063C-C898-DC8D-F416-A44914BE84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7779885"/>
              </p:ext>
            </p:extLst>
          </p:nvPr>
        </p:nvGraphicFramePr>
        <p:xfrm>
          <a:off x="6132235" y="1381363"/>
          <a:ext cx="5497001" cy="423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3872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676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 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42136" y="1144563"/>
            <a:ext cx="308510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01.03.2024г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35428" y="5670026"/>
            <a:ext cx="11245037" cy="747552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– </a:t>
            </a:r>
            <a:r>
              <a:rPr lang="ru-RU" sz="1100" dirty="0">
                <a:latin typeface="Century Gothic" panose="020B0502020202020204" pitchFamily="34" charset="0"/>
              </a:rPr>
              <a:t>АО «Банк ЦентрКредит, 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»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1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kk-KZ" sz="1100" dirty="0">
                <a:latin typeface="Century Gothic" panose="020B0502020202020204" pitchFamily="34" charset="0"/>
              </a:rPr>
              <a:t>АО </a:t>
            </a:r>
            <a:r>
              <a:rPr lang="ru-RU" sz="1100" dirty="0">
                <a:latin typeface="Century Gothic" panose="020B0502020202020204" pitchFamily="34" charset="0"/>
              </a:rPr>
              <a:t>«Банк ЦентрКредит»,</a:t>
            </a:r>
            <a:r>
              <a:rPr lang="en-US" sz="1100" dirty="0">
                <a:latin typeface="Century Gothic" panose="020B0502020202020204" pitchFamily="34" charset="0"/>
              </a:rPr>
              <a:t> </a:t>
            </a:r>
            <a:r>
              <a:rPr lang="ru-RU" sz="1100" dirty="0">
                <a:latin typeface="Century Gothic" panose="020B0502020202020204" pitchFamily="34" charset="0"/>
              </a:rPr>
              <a:t>АО «</a:t>
            </a:r>
            <a:r>
              <a:rPr lang="en-US" sz="1100" dirty="0">
                <a:latin typeface="Century Gothic" panose="020B0502020202020204" pitchFamily="34" charset="0"/>
              </a:rPr>
              <a:t>Bereke bank</a:t>
            </a:r>
            <a:r>
              <a:rPr lang="ru-RU" sz="1100" dirty="0">
                <a:latin typeface="Century Gothic" panose="020B0502020202020204" pitchFamily="34" charset="0"/>
              </a:rPr>
              <a:t>к».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3547C41-295E-0396-C68D-AC7F4666D3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956948"/>
              </p:ext>
            </p:extLst>
          </p:nvPr>
        </p:nvGraphicFramePr>
        <p:xfrm>
          <a:off x="435427" y="1271521"/>
          <a:ext cx="5556069" cy="441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E0509947-4AC2-373B-B40C-C56589F39EB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8481611"/>
              </p:ext>
            </p:extLst>
          </p:nvPr>
        </p:nvGraphicFramePr>
        <p:xfrm>
          <a:off x="5742276" y="1338740"/>
          <a:ext cx="6187409" cy="439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6067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8354648" cy="70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26547" y="1208376"/>
            <a:ext cx="24016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01.01. по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609599" y="5670499"/>
            <a:ext cx="11150379" cy="66318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 Абайская область, г. Алматы,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–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г.Шымкент</a:t>
            </a: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F44557F-9414-540D-7409-38AC8E096E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4121561"/>
              </p:ext>
            </p:extLst>
          </p:nvPr>
        </p:nvGraphicFramePr>
        <p:xfrm>
          <a:off x="432022" y="1462292"/>
          <a:ext cx="5251269" cy="4208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1B180637-B54F-90BC-8337-9B480318AA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5559312"/>
              </p:ext>
            </p:extLst>
          </p:nvPr>
        </p:nvGraphicFramePr>
        <p:xfrm>
          <a:off x="5683291" y="1497550"/>
          <a:ext cx="5989524" cy="413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76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8" y="394283"/>
            <a:ext cx="77010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36047" y="1102169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01.03.2024г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534692" y="5392023"/>
            <a:ext cx="11056417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Банки-лидеры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–АО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»,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kk-KZ" sz="1200" dirty="0">
                <a:latin typeface="Century Gothic" panose="020B0502020202020204" pitchFamily="34" charset="0"/>
              </a:rPr>
              <a:t>Народный Банк Казахстана</a:t>
            </a:r>
            <a:r>
              <a:rPr lang="en-US" sz="1200" dirty="0">
                <a:latin typeface="Century Gothic" panose="020B0502020202020204" pitchFamily="34" charset="0"/>
              </a:rPr>
              <a:t>"</a:t>
            </a: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«Банк Центр Кредит» , </a:t>
            </a:r>
            <a:r>
              <a:rPr lang="ru-RU" sz="1200" dirty="0">
                <a:latin typeface="Century Gothic" panose="020B0502020202020204" pitchFamily="34" charset="0"/>
              </a:rPr>
              <a:t>АО "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Bank</a:t>
            </a:r>
            <a:r>
              <a:rPr lang="en-US" sz="1200" dirty="0">
                <a:latin typeface="Century Gothic" panose="020B0502020202020204" pitchFamily="34" charset="0"/>
              </a:rPr>
              <a:t>"</a:t>
            </a:r>
          </a:p>
          <a:p>
            <a:pPr marL="9525">
              <a:spcAft>
                <a:spcPts val="600"/>
              </a:spcAft>
              <a:buClr>
                <a:srgbClr val="FF0000"/>
              </a:buClr>
              <a:buSzPct val="125000"/>
              <a:defRPr/>
            </a:pPr>
            <a:endParaRPr lang="ru-RU" sz="12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AF54C07A-6F77-5E3D-60F1-E2531641A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105514"/>
              </p:ext>
            </p:extLst>
          </p:nvPr>
        </p:nvGraphicFramePr>
        <p:xfrm>
          <a:off x="6062900" y="1506689"/>
          <a:ext cx="5528209" cy="3847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B2A367A6-214E-069A-4AE4-2DCE7088C8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2394909"/>
              </p:ext>
            </p:extLst>
          </p:nvPr>
        </p:nvGraphicFramePr>
        <p:xfrm>
          <a:off x="534692" y="1506689"/>
          <a:ext cx="5495109" cy="388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171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2004" y="268448"/>
            <a:ext cx="72006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  <a:ea typeface="+mj-ea"/>
                <a:cs typeface="+mj-cs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78922" y="117399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01.03.2024г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33">
            <a:extLst>
              <a:ext uri="{FF2B5EF4-FFF2-40B4-BE49-F238E27FC236}">
                <a16:creationId xmlns:a16="http://schemas.microsoft.com/office/drawing/2014/main" id="{5D871E4B-2322-94DD-426B-CA7E76F64A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273" y="5372919"/>
            <a:ext cx="10899870" cy="838899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на 01.0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.2024 г. – </a:t>
            </a:r>
            <a:r>
              <a:rPr kumimoji="0" lang="en-US" sz="1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20</a:t>
            </a:r>
            <a:r>
              <a:rPr lang="ru-RU" sz="1200" kern="0" noProof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2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345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млн. тенге,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807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cs typeface="Times New Roman" pitchFamily="18" charset="0"/>
              </a:rPr>
              <a:t> млн. тенге. 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0E04678F-7BB2-FD29-2BF2-B96DA3DF5A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351190"/>
              </p:ext>
            </p:extLst>
          </p:nvPr>
        </p:nvGraphicFramePr>
        <p:xfrm>
          <a:off x="6183088" y="1427910"/>
          <a:ext cx="5138055" cy="394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C14300D9-E9F0-1B5D-FD7B-02463A86A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0164808"/>
              </p:ext>
            </p:extLst>
          </p:nvPr>
        </p:nvGraphicFramePr>
        <p:xfrm>
          <a:off x="302004" y="1427910"/>
          <a:ext cx="5706910" cy="3945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734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846" y="107752"/>
            <a:ext cx="110167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одобренным но не подписанным ДГ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(в разрезе БВУ)</a:t>
            </a:r>
            <a:b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ru-RU" altLang="ru-RU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26522" y="1177274"/>
            <a:ext cx="23631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01.01 по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2771" y="5521233"/>
            <a:ext cx="11016754" cy="831941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>
            <a:lvl1pPr marL="273050" indent="-263525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en-US" altLang="en-US" sz="1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Банки-лидеры по одобрению договоров гарантии: </a:t>
            </a: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кол-ву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 – АО «Банк Центр Кредит»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r>
              <a:rPr lang="ru-RU" altLang="en-US" sz="1200" b="1" dirty="0">
                <a:solidFill>
                  <a:srgbClr val="000000"/>
                </a:solidFill>
                <a:cs typeface="Times New Roman" panose="02020603050405020304" pitchFamily="18" charset="0"/>
              </a:rPr>
              <a:t>по сумме –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АО «Банк Центр Кредит», АО </a:t>
            </a:r>
            <a:r>
              <a:rPr lang="en-US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«</a:t>
            </a:r>
            <a:r>
              <a:rPr lang="en-US" altLang="en-US" sz="1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ForteBank</a:t>
            </a:r>
            <a:r>
              <a:rPr lang="ru-RU" altLang="en-US" sz="1200" dirty="0">
                <a:solidFill>
                  <a:srgbClr val="000000"/>
                </a:solidFill>
                <a:cs typeface="Times New Roman" panose="02020603050405020304" pitchFamily="18" charset="0"/>
              </a:rPr>
              <a:t>»</a:t>
            </a:r>
            <a:endParaRPr lang="ru-RU" sz="1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Clr>
                <a:srgbClr val="FF0000"/>
              </a:buClr>
              <a:buSzPct val="125000"/>
              <a:buFont typeface="Wingdings" panose="05000000000000000000" pitchFamily="2" charset="2"/>
              <a:buChar char="ü"/>
              <a:defRPr/>
            </a:pPr>
            <a:endParaRPr lang="ru-RU" altLang="en-US" sz="1100" dirty="0">
              <a:solidFill>
                <a:srgbClr val="000000"/>
              </a:solidFill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3C94E03-18EE-551D-C4D8-B03BB7D064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777983"/>
              </p:ext>
            </p:extLst>
          </p:nvPr>
        </p:nvGraphicFramePr>
        <p:xfrm>
          <a:off x="422772" y="1510618"/>
          <a:ext cx="5474152" cy="3850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6F530004-516E-43DC-C2BD-1A66B0837C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735207"/>
              </p:ext>
            </p:extLst>
          </p:nvPr>
        </p:nvGraphicFramePr>
        <p:xfrm>
          <a:off x="5965373" y="1510618"/>
          <a:ext cx="5474152" cy="3846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991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0727" y="394283"/>
            <a:ext cx="102811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</a:t>
            </a:r>
            <a:r>
              <a:rPr lang="en-US" altLang="ru-RU" sz="1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800" b="1" dirty="0">
                <a:latin typeface="Century Gothic" panose="020B0502020202020204" pitchFamily="34" charset="0"/>
              </a:rPr>
              <a:t>Профинансированные проекты в разрезе отраслей под Гарантию Фонда</a:t>
            </a:r>
            <a:endParaRPr lang="ru-RU" altLang="ru-RU" sz="2000" b="1" dirty="0"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26260" y="1190655"/>
            <a:ext cx="241765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/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за период с 2016г. по 01.0</a:t>
            </a:r>
            <a:r>
              <a:rPr lang="en-US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3</a:t>
            </a:r>
            <a:r>
              <a:rPr lang="ru-RU" alt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.2024г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426721" y="5659485"/>
            <a:ext cx="11289030" cy="5888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Фондом: 1 2</a:t>
            </a:r>
            <a:r>
              <a:rPr lang="en-US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68</a:t>
            </a: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95,9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en-US" sz="1200" b="1" dirty="0">
                <a:latin typeface="Century Gothic" panose="020B0502020202020204" pitchFamily="34" charset="0"/>
                <a:cs typeface="Times New Roman" pitchFamily="18" charset="0"/>
              </a:rPr>
              <a:t>42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8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738933"/>
              </p:ext>
            </p:extLst>
          </p:nvPr>
        </p:nvGraphicFramePr>
        <p:xfrm>
          <a:off x="451485" y="1522948"/>
          <a:ext cx="11289030" cy="4214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510</Words>
  <Application>Microsoft Office PowerPoint</Application>
  <PresentationFormat>Широкоэкранный</PresentationFormat>
  <Paragraphs>63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</dc:title>
  <dc:creator>Абзал Ағыбайұлы Қуандық</dc:creator>
  <cp:lastModifiedBy>Динара Кунанбаева</cp:lastModifiedBy>
  <cp:revision>161</cp:revision>
  <cp:lastPrinted>2023-07-13T10:53:47Z</cp:lastPrinted>
  <dcterms:created xsi:type="dcterms:W3CDTF">2023-03-01T03:39:42Z</dcterms:created>
  <dcterms:modified xsi:type="dcterms:W3CDTF">2024-03-04T10:10:27Z</dcterms:modified>
</cp:coreProperties>
</file>